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312" r:id="rId2"/>
    <p:sldId id="305" r:id="rId3"/>
    <p:sldId id="311" r:id="rId4"/>
    <p:sldId id="313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07" autoAdjust="0"/>
    <p:restoredTop sz="79279"/>
  </p:normalViewPr>
  <p:slideViewPr>
    <p:cSldViewPr snapToGrid="0" snapToObjects="1">
      <p:cViewPr varScale="1">
        <p:scale>
          <a:sx n="90" d="100"/>
          <a:sy n="90" d="100"/>
        </p:scale>
        <p:origin x="1728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6.png>
</file>

<file path=ppt/media/image2.png>
</file>

<file path=ppt/media/image3.png>
</file>

<file path=ppt/media/image4.png>
</file>

<file path=ppt/media/image5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1E6FF8-959D-FB4D-82C1-51C7F6AA0D36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953FDF-43B5-D448-A272-4FFD33320B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004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 numbers for?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43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Rim the video,</a:t>
            </a:r>
          </a:p>
          <a:p>
            <a:pPr marL="171450" indent="-171450">
              <a:buFontTx/>
              <a:buChar char="-"/>
            </a:pPr>
            <a:r>
              <a:rPr lang="en-US" dirty="0"/>
              <a:t>Move simulation to the 2</a:t>
            </a:r>
            <a:r>
              <a:rPr lang="en-US" baseline="30000" dirty="0"/>
              <a:t>nd</a:t>
            </a:r>
            <a:r>
              <a:rPr lang="en-US" dirty="0"/>
              <a:t> slide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lemma to the first slide (showing that we can guarantee safety as long as </a:t>
            </a:r>
            <a:r>
              <a:rPr lang="en-US" dirty="0" err="1"/>
              <a:t>delahy</a:t>
            </a:r>
            <a:r>
              <a:rPr lang="en-US" dirty="0"/>
              <a:t> is less than </a:t>
            </a:r>
            <a:r>
              <a:rPr lang="en-US" dirty="0" err="1"/>
              <a:t>delta_max</a:t>
            </a:r>
            <a:r>
              <a:rPr lang="en-US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800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Go over simulation results</a:t>
            </a:r>
          </a:p>
          <a:p>
            <a:pPr marL="171450" indent="-171450">
              <a:buFontTx/>
              <a:buChar char="-"/>
            </a:pPr>
            <a:r>
              <a:rPr lang="en-US" dirty="0"/>
              <a:t>End the presentation with a concluding statement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Cut the videos in 2 parallel videos!</a:t>
            </a:r>
          </a:p>
          <a:p>
            <a:pPr marL="171450" indent="-171450">
              <a:buFontTx/>
              <a:buChar char="-"/>
            </a:pPr>
            <a:r>
              <a:rPr lang="en-US" dirty="0"/>
              <a:t>Add titles in the simulation snapshots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922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 Adding cyber security techniques can incur runtime overheads that may results in unsafe performance of the system.  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OUR APPROACH: Online control performance adaptation for secure and safe navigation of autonomous vehicles. 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By leveraging MPC, knowledge about the system dynamics, and the maximum performance degradation, our risk-based algorithm computes the control input to guarantee safety while maintaining a certain level of performance. 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953FDF-43B5-D448-A272-4FFD33320B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72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2016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49908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191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28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292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2354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61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2309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36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49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8673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7C2DF8-2FD8-AE48-B23D-EA987D2853B7}" type="datetimeFigureOut">
              <a:rPr lang="en-US" smtClean="0"/>
              <a:t>7/18/2017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8DD80-DADB-7F42-B1FB-21247D31ED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481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emf"/><Relationship Id="rId5" Type="http://schemas.openxmlformats.org/officeDocument/2006/relationships/image" Target="../media/image6.emf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1.png"/><Relationship Id="rId4" Type="http://schemas.openxmlformats.org/officeDocument/2006/relationships/video" Target="../media/media2.mp4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1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emf"/><Relationship Id="rId5" Type="http://schemas.openxmlformats.org/officeDocument/2006/relationships/image" Target="../media/image14.emf"/><Relationship Id="rId10" Type="http://schemas.openxmlformats.org/officeDocument/2006/relationships/image" Target="../media/image16.png"/><Relationship Id="rId4" Type="http://schemas.openxmlformats.org/officeDocument/2006/relationships/image" Target="../media/image13.emf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99BED76-D407-4239-9CE2-9724D39692DF}"/>
              </a:ext>
            </a:extLst>
          </p:cNvPr>
          <p:cNvSpPr/>
          <p:nvPr/>
        </p:nvSpPr>
        <p:spPr>
          <a:xfrm>
            <a:off x="0" y="619125"/>
            <a:ext cx="9144000" cy="221445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6B895-A648-4814-9C53-19F0C87364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1507" y="1409879"/>
            <a:ext cx="8229600" cy="1293666"/>
          </a:xfrm>
        </p:spPr>
        <p:txBody>
          <a:bodyPr>
            <a:normAutofit fontScale="90000"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Online Control Adaptation for Safe and Secure Autonomous Vehicle Operations</a:t>
            </a:r>
            <a:br>
              <a:rPr lang="en-US" b="1" dirty="0">
                <a:solidFill>
                  <a:schemeClr val="tx2"/>
                </a:solidFill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7BB8E-D904-4879-9DC1-00570B305B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2833578"/>
            <a:ext cx="8229600" cy="1834116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n-US" sz="2800" b="1" dirty="0"/>
          </a:p>
          <a:p>
            <a:pPr marL="0" indent="0" algn="ctr">
              <a:buNone/>
            </a:pPr>
            <a:r>
              <a:rPr lang="en-US" sz="2800" b="1" dirty="0"/>
              <a:t>Mahmoud Elnaggar</a:t>
            </a:r>
            <a:r>
              <a:rPr lang="en-US" sz="2800" baseline="30000" dirty="0"/>
              <a:t>1</a:t>
            </a:r>
            <a:r>
              <a:rPr lang="en-US" sz="2800" dirty="0"/>
              <a:t>, Jason D. Hiser</a:t>
            </a:r>
            <a:r>
              <a:rPr lang="en-US" sz="2800" baseline="30000" dirty="0"/>
              <a:t>2</a:t>
            </a:r>
            <a:r>
              <a:rPr lang="en-US" sz="2800" dirty="0"/>
              <a:t>, Tony X. Lin</a:t>
            </a:r>
            <a:r>
              <a:rPr lang="en-US" sz="2800" baseline="30000" dirty="0"/>
              <a:t>3</a:t>
            </a:r>
            <a:r>
              <a:rPr lang="en-US" sz="2800" dirty="0"/>
              <a:t>, Anh Nguyen-Tuong</a:t>
            </a:r>
            <a:r>
              <a:rPr lang="en-US" sz="2800" baseline="30000" dirty="0"/>
              <a:t>2</a:t>
            </a:r>
            <a:r>
              <a:rPr lang="en-US" sz="2800" dirty="0"/>
              <a:t>, Michele Co</a:t>
            </a:r>
            <a:r>
              <a:rPr lang="en-US" sz="2800" baseline="30000" dirty="0"/>
              <a:t>2</a:t>
            </a:r>
            <a:r>
              <a:rPr lang="en-US" sz="2800" dirty="0"/>
              <a:t>, Jack W. Davidson</a:t>
            </a:r>
            <a:r>
              <a:rPr lang="en-US" sz="2800" baseline="30000" dirty="0"/>
              <a:t>2</a:t>
            </a:r>
            <a:r>
              <a:rPr lang="en-US" sz="2800" dirty="0"/>
              <a:t>, and Nicola Bezzo</a:t>
            </a:r>
            <a:r>
              <a:rPr lang="en-US" sz="2800" baseline="30000" dirty="0"/>
              <a:t>1,3</a:t>
            </a:r>
            <a:endParaRPr lang="en-US" sz="2800" dirty="0"/>
          </a:p>
          <a:p>
            <a:endParaRPr lang="en-US" sz="28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223DD0-7862-489C-98B4-5B4E72F26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507" y="5838411"/>
            <a:ext cx="1637414" cy="7466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17D6563-A803-417A-B9C5-8F45EAC88D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3737" y="5786965"/>
            <a:ext cx="1452750" cy="7980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6D3DB6F-BECA-41C3-A172-FA30C6DDA3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87098" y="4804114"/>
            <a:ext cx="4978417" cy="103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8062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95949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8773" y="823759"/>
            <a:ext cx="50865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MOTIVATION:</a:t>
            </a:r>
            <a:r>
              <a:rPr lang="en-US" dirty="0"/>
              <a:t> Applying cyber security techniques to autonomous vehicles can incur </a:t>
            </a:r>
            <a:r>
              <a:rPr lang="en-US" dirty="0">
                <a:solidFill>
                  <a:srgbClr val="FF0000"/>
                </a:solidFill>
              </a:rPr>
              <a:t>runtime overheads </a:t>
            </a:r>
            <a:r>
              <a:rPr lang="en-US" dirty="0"/>
              <a:t>that may result in </a:t>
            </a:r>
            <a:r>
              <a:rPr lang="en-US" dirty="0">
                <a:solidFill>
                  <a:srgbClr val="FF0000"/>
                </a:solidFill>
              </a:rPr>
              <a:t>unsafe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performance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/>
              <a:t>of the autonomous vehicles.  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9843" y="897674"/>
            <a:ext cx="3726162" cy="1963988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6544732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51133"/>
            <a:ext cx="4572000" cy="3068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65087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14, 2017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8773" y="3022792"/>
            <a:ext cx="8912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charset="0"/>
              <a:buChar char="•"/>
            </a:pPr>
            <a:r>
              <a:rPr lang="en-US" b="1" dirty="0"/>
              <a:t>RISK-BASED APPROACH: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Deployment of Cyber-security protection techniques.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Model Predictive Control </a:t>
            </a:r>
            <a:r>
              <a:rPr lang="en-US" dirty="0"/>
              <a:t>to compute the inputs considering different delays.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>
                <a:solidFill>
                  <a:srgbClr val="FF0000"/>
                </a:solidFill>
              </a:rPr>
              <a:t>Risk analysis</a:t>
            </a:r>
            <a:r>
              <a:rPr lang="en-US" dirty="0"/>
              <a:t>: computation of a risk factor that indicates the accuracy of the estimated delay.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dirty="0"/>
              <a:t>Computation of the </a:t>
            </a:r>
            <a:r>
              <a:rPr lang="en-US" dirty="0">
                <a:solidFill>
                  <a:srgbClr val="FF0000"/>
                </a:solidFill>
              </a:rPr>
              <a:t>adapted controller input</a:t>
            </a:r>
            <a:r>
              <a:rPr lang="en-US" dirty="0"/>
              <a:t>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29EAE7D-F29B-4695-BF47-F18B5F80C79C}"/>
              </a:ext>
            </a:extLst>
          </p:cNvPr>
          <p:cNvSpPr/>
          <p:nvPr/>
        </p:nvSpPr>
        <p:spPr>
          <a:xfrm>
            <a:off x="63444" y="2013776"/>
            <a:ext cx="4824595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PROBLEM</a:t>
            </a:r>
            <a:r>
              <a:rPr lang="en-US" dirty="0"/>
              <a:t>: Online control performance adaptation for secure and safe navigation of autonomous vehicles.</a:t>
            </a:r>
          </a:p>
        </p:txBody>
      </p:sp>
      <p:sp>
        <p:nvSpPr>
          <p:cNvPr id="24" name="Rounded Rectangle 30">
            <a:extLst>
              <a:ext uri="{FF2B5EF4-FFF2-40B4-BE49-F238E27FC236}">
                <a16:creationId xmlns:a16="http://schemas.microsoft.com/office/drawing/2014/main" id="{58D2CCAC-5F83-4F7E-957F-D564514E874B}"/>
              </a:ext>
            </a:extLst>
          </p:cNvPr>
          <p:cNvSpPr/>
          <p:nvPr/>
        </p:nvSpPr>
        <p:spPr>
          <a:xfrm>
            <a:off x="220133" y="5176590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87D27A4-A134-49B8-B7B6-2DA767B215B5}"/>
              </a:ext>
            </a:extLst>
          </p:cNvPr>
          <p:cNvSpPr/>
          <p:nvPr/>
        </p:nvSpPr>
        <p:spPr>
          <a:xfrm>
            <a:off x="540272" y="5176590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/>
              <a:t>The generated input            is guaranteed to always drive the system toward safe states                 </a:t>
            </a:r>
            <a:r>
              <a:rPr lang="en-US" sz="2000" i="1" dirty="0" err="1"/>
              <a:t>iff</a:t>
            </a:r>
            <a:r>
              <a:rPr lang="en-US" sz="2000" i="1" dirty="0"/>
              <a:t> the delay is bounded between 0 and             </a:t>
            </a:r>
            <a:r>
              <a:rPr lang="en-US" i="1" dirty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024E70A1-0DB4-48B9-AF95-3D939FE519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0382" y="5560224"/>
            <a:ext cx="856913" cy="263666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7D152A78-D69D-4C51-928E-C2A4C8BA3A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3880" y="5255145"/>
            <a:ext cx="492175" cy="281243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0BD2EE08-4010-4B38-85AA-E87BEBF5D87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01505" y="5536388"/>
            <a:ext cx="590590" cy="337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533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2"/>
                </a:solidFill>
              </a:rPr>
              <a:t>Online Control Adaptation for Safe and Secure Autonomous Vehicle Operations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0" y="6544733"/>
            <a:ext cx="4572000" cy="313267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550472" y="6544733"/>
            <a:ext cx="4572000" cy="313267"/>
          </a:xfrm>
          <a:prstGeom prst="rect">
            <a:avLst/>
          </a:prstGeom>
          <a:gradFill>
            <a:gsLst>
              <a:gs pos="0">
                <a:schemeClr val="tx2">
                  <a:lumMod val="60000"/>
                  <a:lumOff val="40000"/>
                </a:schemeClr>
              </a:gs>
              <a:gs pos="83000">
                <a:schemeClr val="bg1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46434" y="6341533"/>
            <a:ext cx="776038" cy="516467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0" y="6554455"/>
            <a:ext cx="28109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000090"/>
                </a:solidFill>
              </a:rPr>
              <a:t>July 18, 2017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AB2C35-76B8-498D-9973-0E342D695991}"/>
              </a:ext>
            </a:extLst>
          </p:cNvPr>
          <p:cNvSpPr txBox="1"/>
          <p:nvPr/>
        </p:nvSpPr>
        <p:spPr>
          <a:xfrm>
            <a:off x="359171" y="3134470"/>
            <a:ext cx="40953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EXPERIMENTAL RESULTS: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031607-2A5C-476B-8466-7D31376F8038}"/>
              </a:ext>
            </a:extLst>
          </p:cNvPr>
          <p:cNvSpPr/>
          <p:nvPr/>
        </p:nvSpPr>
        <p:spPr>
          <a:xfrm>
            <a:off x="327868" y="895385"/>
            <a:ext cx="27126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b="1" dirty="0"/>
              <a:t>SIMULATION RESULTS: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7E944116-03E6-48EE-AB29-58AF23402CF7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1121" r="1845"/>
          <a:stretch/>
        </p:blipFill>
        <p:spPr>
          <a:xfrm>
            <a:off x="987266" y="1218744"/>
            <a:ext cx="6891460" cy="163932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F31D4D7-E4F0-46CB-98A5-D023EC518DF2}"/>
              </a:ext>
            </a:extLst>
          </p:cNvPr>
          <p:cNvSpPr/>
          <p:nvPr/>
        </p:nvSpPr>
        <p:spPr>
          <a:xfrm>
            <a:off x="935908" y="2743865"/>
            <a:ext cx="1056824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(a) No Overhead Delay         (b) No adaptation   (c) Conservative navigation  (d) Adaptive navigation</a:t>
            </a:r>
          </a:p>
        </p:txBody>
      </p:sp>
      <p:pic>
        <p:nvPicPr>
          <p:cNvPr id="5" name="Without Adaptation">
            <a:hlinkClick r:id="" action="ppaction://media"/>
            <a:extLst>
              <a:ext uri="{FF2B5EF4-FFF2-40B4-BE49-F238E27FC236}">
                <a16:creationId xmlns:a16="http://schemas.microsoft.com/office/drawing/2014/main" id="{1A621ECB-3D85-4FF1-805C-85738F7221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34584" y="3559924"/>
            <a:ext cx="4102832" cy="2307843"/>
          </a:xfrm>
          <a:prstGeom prst="rect">
            <a:avLst/>
          </a:prstGeom>
        </p:spPr>
      </p:pic>
      <p:pic>
        <p:nvPicPr>
          <p:cNvPr id="6" name="With adaptation">
            <a:hlinkClick r:id="" action="ppaction://media"/>
            <a:extLst>
              <a:ext uri="{FF2B5EF4-FFF2-40B4-BE49-F238E27FC236}">
                <a16:creationId xmlns:a16="http://schemas.microsoft.com/office/drawing/2014/main" id="{317A45DD-8C7C-4DA9-813B-13E71B70A73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616498" y="3553567"/>
            <a:ext cx="4114132" cy="231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7496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4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954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954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 mute="1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ounded Rectangle 30"/>
          <p:cNvSpPr/>
          <p:nvPr/>
        </p:nvSpPr>
        <p:spPr>
          <a:xfrm>
            <a:off x="220133" y="5506204"/>
            <a:ext cx="8612831" cy="748997"/>
          </a:xfrm>
          <a:prstGeom prst="roundRect">
            <a:avLst>
              <a:gd name="adj" fmla="val 16195"/>
            </a:avLst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" y="0"/>
            <a:ext cx="9144000" cy="60820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" y="44453"/>
            <a:ext cx="91384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rgbClr val="DC0002"/>
                </a:solidFill>
                <a:latin typeface="Arial"/>
                <a:cs typeface="Arial"/>
              </a:rPr>
              <a:t>Online Control Adaptation</a:t>
            </a:r>
            <a:endParaRPr lang="en-US" sz="2800" b="1" dirty="0">
              <a:solidFill>
                <a:srgbClr val="DC0002"/>
              </a:solidFill>
              <a:effectLst/>
              <a:latin typeface="Arial"/>
              <a:cs typeface="Arial"/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0" y="721864"/>
            <a:ext cx="9138497" cy="0"/>
          </a:xfrm>
          <a:prstGeom prst="line">
            <a:avLst/>
          </a:prstGeom>
          <a:ln>
            <a:solidFill>
              <a:srgbClr val="DC000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20133" y="931333"/>
            <a:ext cx="8585937" cy="4308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Arial" charset="0"/>
              <a:buChar char="•"/>
            </a:pPr>
            <a:r>
              <a:rPr lang="en-US" sz="2000" dirty="0"/>
              <a:t>Risk-based approach: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Model Predictive Control </a:t>
            </a:r>
            <a:r>
              <a:rPr lang="en-US" sz="2000" dirty="0"/>
              <a:t>to compute the inputs considering different delays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Risk analysis</a:t>
            </a:r>
            <a:r>
              <a:rPr lang="en-US" sz="2000" dirty="0"/>
              <a:t>: computation of a risk factor that indicates the accuracy of the estimated delay</a:t>
            </a:r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endParaRPr lang="en-US" sz="2000" dirty="0"/>
          </a:p>
          <a:p>
            <a:pPr marL="914400" lvl="1" indent="-457200">
              <a:spcAft>
                <a:spcPts val="1200"/>
              </a:spcAft>
              <a:buFont typeface="+mj-lt"/>
              <a:buAutoNum type="arabicPeriod"/>
            </a:pPr>
            <a:r>
              <a:rPr lang="en-US" sz="2000" b="1" dirty="0"/>
              <a:t>Computation</a:t>
            </a:r>
            <a:r>
              <a:rPr lang="en-US" sz="2000" dirty="0"/>
              <a:t> of the </a:t>
            </a:r>
            <a:r>
              <a:rPr lang="en-US" sz="2000" b="1" dirty="0"/>
              <a:t>adapted controller </a:t>
            </a:r>
            <a:r>
              <a:rPr lang="en-US" sz="2000" dirty="0"/>
              <a:t>input</a:t>
            </a:r>
          </a:p>
          <a:p>
            <a:pPr marL="342900" indent="-342900" algn="just">
              <a:buFont typeface="Arial" charset="0"/>
              <a:buChar char="•"/>
            </a:pPr>
            <a:endParaRPr lang="en-US" sz="24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7818" y="1972287"/>
            <a:ext cx="5004311" cy="100086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35296" y="3720737"/>
            <a:ext cx="2673407" cy="6630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01475" y="4869957"/>
            <a:ext cx="2096995" cy="377459"/>
          </a:xfrm>
          <a:prstGeom prst="rect">
            <a:avLst/>
          </a:prstGeom>
          <a:ln>
            <a:solidFill>
              <a:srgbClr val="FF0000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50234" y="4897916"/>
            <a:ext cx="1790535" cy="294645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5722147" y="4818290"/>
            <a:ext cx="12234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spcAft>
                <a:spcPts val="1200"/>
              </a:spcAft>
            </a:pPr>
            <a:r>
              <a:rPr lang="en-US" sz="2000" dirty="0"/>
              <a:t>with:</a:t>
            </a:r>
          </a:p>
        </p:txBody>
      </p:sp>
      <p:sp>
        <p:nvSpPr>
          <p:cNvPr id="27" name="Rectangle 26"/>
          <p:cNvSpPr/>
          <p:nvPr/>
        </p:nvSpPr>
        <p:spPr>
          <a:xfrm>
            <a:off x="540272" y="5506204"/>
            <a:ext cx="829269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i="1" dirty="0"/>
              <a:t>The generated input            is guaranteed to always drive the system toward safe states                 </a:t>
            </a:r>
            <a:r>
              <a:rPr lang="en-US" sz="2000" i="1" dirty="0" err="1"/>
              <a:t>iff</a:t>
            </a:r>
            <a:r>
              <a:rPr lang="en-US" sz="2000" i="1" dirty="0"/>
              <a:t> the delay is bounded between 0 and             </a:t>
            </a:r>
            <a:r>
              <a:rPr lang="en-US" i="1" dirty="0">
                <a:latin typeface="NimbusRomNo9L" charset="0"/>
              </a:rPr>
              <a:t>. </a:t>
            </a:r>
            <a:endParaRPr lang="en-US" dirty="0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70382" y="5889838"/>
            <a:ext cx="856913" cy="263666"/>
          </a:xfrm>
          <a:prstGeom prst="rect">
            <a:avLst/>
          </a:prstGeom>
        </p:spPr>
      </p:pic>
      <p:pic>
        <p:nvPicPr>
          <p:cNvPr id="29" name="Picture 2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823880" y="5584759"/>
            <a:ext cx="492175" cy="281243"/>
          </a:xfrm>
          <a:prstGeom prst="rect">
            <a:avLst/>
          </a:prstGeom>
        </p:spPr>
      </p:pic>
      <p:pic>
        <p:nvPicPr>
          <p:cNvPr id="30" name="Picture 2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701505" y="5866002"/>
            <a:ext cx="590590" cy="337480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6894" y="6351368"/>
            <a:ext cx="9137904" cy="58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958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5279</TotalTime>
  <Words>292</Words>
  <Application>Microsoft Office PowerPoint</Application>
  <PresentationFormat>On-screen Show (4:3)</PresentationFormat>
  <Paragraphs>44</Paragraphs>
  <Slides>4</Slides>
  <Notes>4</Notes>
  <HiddenSlides>1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NimbusRomNo9L</vt:lpstr>
      <vt:lpstr>Office Theme</vt:lpstr>
      <vt:lpstr>Online Control Adaptation for Safe and Secure Autonomous Vehicle Operations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Nicola</dc:creator>
  <cp:lastModifiedBy>Mahmoud Raafat</cp:lastModifiedBy>
  <cp:revision>172</cp:revision>
  <cp:lastPrinted>2017-07-13T12:44:01Z</cp:lastPrinted>
  <dcterms:created xsi:type="dcterms:W3CDTF">2016-03-30T03:21:55Z</dcterms:created>
  <dcterms:modified xsi:type="dcterms:W3CDTF">2017-07-18T15:41:25Z</dcterms:modified>
</cp:coreProperties>
</file>

<file path=docProps/thumbnail.jpeg>
</file>